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5486400" cy="3657600"/>
  <p:notesSz cx="5486400" cy="3657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1262" y="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1480" y="1133856"/>
            <a:ext cx="4663440" cy="7680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2960" y="2048256"/>
            <a:ext cx="3840480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005C9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4320" y="841248"/>
            <a:ext cx="2386584" cy="24140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25496" y="841248"/>
            <a:ext cx="2386584" cy="24140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0697" y="139053"/>
            <a:ext cx="3285004" cy="400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5319" y="779457"/>
            <a:ext cx="3175761" cy="156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005C90"/>
                </a:solidFill>
                <a:latin typeface="Roboto"/>
                <a:cs typeface="Robo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65376" y="3401568"/>
            <a:ext cx="1755648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4320" y="3401568"/>
            <a:ext cx="1261872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50208" y="3401568"/>
            <a:ext cx="1261872" cy="182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covid1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4864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" marR="131445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rgbClr val="ED1C24"/>
                </a:solidFill>
                <a:latin typeface="Roboto-Black"/>
                <a:cs typeface="Roboto-Black"/>
              </a:rPr>
              <a:t>Are you sick </a:t>
            </a:r>
            <a:r>
              <a:rPr b="1" dirty="0">
                <a:solidFill>
                  <a:srgbClr val="ED1C24"/>
                </a:solidFill>
                <a:latin typeface="Roboto-Black"/>
                <a:cs typeface="Roboto-Black"/>
              </a:rPr>
              <a:t>or in need of </a:t>
            </a:r>
            <a:r>
              <a:rPr b="1" spc="-5" dirty="0">
                <a:solidFill>
                  <a:srgbClr val="ED1C24"/>
                </a:solidFill>
                <a:latin typeface="Roboto-Black"/>
                <a:cs typeface="Roboto-Black"/>
              </a:rPr>
              <a:t>care, </a:t>
            </a:r>
            <a:r>
              <a:rPr spc="-5" dirty="0"/>
              <a:t>but unsure where to go  because you </a:t>
            </a:r>
            <a:r>
              <a:rPr spc="-10" dirty="0"/>
              <a:t>don’t </a:t>
            </a:r>
            <a:r>
              <a:rPr spc="-5" dirty="0"/>
              <a:t>want </a:t>
            </a:r>
            <a:r>
              <a:rPr spc="-10" dirty="0"/>
              <a:t>to </a:t>
            </a:r>
            <a:r>
              <a:rPr spc="-5" dirty="0"/>
              <a:t>be around</a:t>
            </a:r>
            <a:r>
              <a:rPr spc="-10" dirty="0"/>
              <a:t> </a:t>
            </a:r>
            <a:r>
              <a:rPr spc="-5" dirty="0"/>
              <a:t>Coronavirus?</a:t>
            </a:r>
          </a:p>
          <a:p>
            <a:pPr marL="92710">
              <a:lnSpc>
                <a:spcPct val="100000"/>
              </a:lnSpc>
              <a:spcBef>
                <a:spcPts val="470"/>
              </a:spcBef>
            </a:pPr>
            <a:r>
              <a:rPr b="1" spc="-5" dirty="0">
                <a:solidFill>
                  <a:srgbClr val="ED1C24"/>
                </a:solidFill>
                <a:latin typeface="Roboto-Black"/>
                <a:cs typeface="Roboto-Black"/>
              </a:rPr>
              <a:t>Are you worried you might </a:t>
            </a:r>
            <a:r>
              <a:rPr b="1" spc="-10" dirty="0">
                <a:solidFill>
                  <a:srgbClr val="ED1C24"/>
                </a:solidFill>
                <a:latin typeface="Roboto-Black"/>
                <a:cs typeface="Roboto-Black"/>
              </a:rPr>
              <a:t>have</a:t>
            </a:r>
            <a:r>
              <a:rPr b="1" spc="-5" dirty="0">
                <a:solidFill>
                  <a:srgbClr val="ED1C24"/>
                </a:solidFill>
                <a:latin typeface="Roboto-Black"/>
                <a:cs typeface="Roboto-Black"/>
              </a:rPr>
              <a:t> Coronavirus?</a:t>
            </a:r>
          </a:p>
          <a:p>
            <a:pPr marL="92710">
              <a:lnSpc>
                <a:spcPct val="100000"/>
              </a:lnSpc>
              <a:spcBef>
                <a:spcPts val="209"/>
              </a:spcBef>
            </a:pPr>
            <a:r>
              <a:rPr b="1" spc="-5" dirty="0">
                <a:latin typeface="Roboto"/>
                <a:cs typeface="Roboto"/>
              </a:rPr>
              <a:t>Common </a:t>
            </a:r>
            <a:r>
              <a:rPr b="1" spc="-10" dirty="0">
                <a:latin typeface="Roboto"/>
                <a:cs typeface="Roboto"/>
              </a:rPr>
              <a:t>symptoms: </a:t>
            </a:r>
            <a:r>
              <a:rPr spc="-20" dirty="0"/>
              <a:t>fever, </a:t>
            </a:r>
            <a:r>
              <a:rPr spc="-5" dirty="0"/>
              <a:t>cough, </a:t>
            </a:r>
            <a:r>
              <a:rPr dirty="0"/>
              <a:t>shortness </a:t>
            </a:r>
            <a:r>
              <a:rPr spc="-5" dirty="0"/>
              <a:t>of</a:t>
            </a:r>
            <a:r>
              <a:rPr spc="20" dirty="0"/>
              <a:t> </a:t>
            </a:r>
            <a:r>
              <a:rPr spc="-5" dirty="0"/>
              <a:t>breath</a:t>
            </a:r>
          </a:p>
          <a:p>
            <a:pPr marL="92710" marR="5080">
              <a:lnSpc>
                <a:spcPct val="100899"/>
              </a:lnSpc>
              <a:spcBef>
                <a:spcPts val="200"/>
              </a:spcBef>
            </a:pPr>
            <a:r>
              <a:rPr b="1" dirty="0">
                <a:latin typeface="Roboto"/>
                <a:cs typeface="Roboto"/>
              </a:rPr>
              <a:t>Higher risk: </a:t>
            </a:r>
            <a:r>
              <a:rPr spc="-5" dirty="0"/>
              <a:t>very close </a:t>
            </a:r>
            <a:r>
              <a:rPr dirty="0"/>
              <a:t>(within 6 </a:t>
            </a:r>
            <a:r>
              <a:rPr spc="-5" dirty="0"/>
              <a:t>feet) contact </a:t>
            </a:r>
            <a:r>
              <a:rPr spc="-10" dirty="0"/>
              <a:t>to </a:t>
            </a:r>
            <a:r>
              <a:rPr dirty="0"/>
              <a:t>someone  </a:t>
            </a:r>
            <a:r>
              <a:rPr spc="-5" dirty="0"/>
              <a:t>who </a:t>
            </a:r>
            <a:r>
              <a:rPr dirty="0"/>
              <a:t>had </a:t>
            </a:r>
            <a:r>
              <a:rPr spc="-10" dirty="0"/>
              <a:t>coronavirus </a:t>
            </a:r>
            <a:r>
              <a:rPr b="1" spc="-5" dirty="0">
                <a:latin typeface="Roboto"/>
                <a:cs typeface="Roboto"/>
              </a:rPr>
              <a:t>OR </a:t>
            </a:r>
            <a:r>
              <a:rPr spc="-5" dirty="0"/>
              <a:t>recently </a:t>
            </a:r>
            <a:r>
              <a:rPr dirty="0"/>
              <a:t>in an </a:t>
            </a:r>
            <a:r>
              <a:rPr spc="-5" dirty="0"/>
              <a:t>area where  </a:t>
            </a:r>
            <a:r>
              <a:rPr spc="-10" dirty="0"/>
              <a:t>coronavirus </a:t>
            </a:r>
            <a:r>
              <a:rPr dirty="0"/>
              <a:t>is </a:t>
            </a:r>
            <a:r>
              <a:rPr spc="-5" dirty="0"/>
              <a:t>very</a:t>
            </a:r>
            <a:r>
              <a:rPr dirty="0"/>
              <a:t> </a:t>
            </a:r>
            <a:r>
              <a:rPr spc="-5" dirty="0"/>
              <a:t>common.</a:t>
            </a:r>
          </a:p>
          <a:p>
            <a:pPr marL="92710" marR="446405">
              <a:lnSpc>
                <a:spcPts val="1500"/>
              </a:lnSpc>
              <a:spcBef>
                <a:spcPts val="305"/>
              </a:spcBef>
            </a:pPr>
            <a:r>
              <a:rPr sz="1300" b="1" dirty="0">
                <a:solidFill>
                  <a:srgbClr val="ED1C24"/>
                </a:solidFill>
                <a:latin typeface="Roboto-Black"/>
                <a:cs typeface="Roboto-Black"/>
              </a:rPr>
              <a:t>If </a:t>
            </a:r>
            <a:r>
              <a:rPr sz="1300" b="1" spc="-5" dirty="0">
                <a:solidFill>
                  <a:srgbClr val="ED1C24"/>
                </a:solidFill>
                <a:latin typeface="Roboto-Black"/>
                <a:cs typeface="Roboto-Black"/>
              </a:rPr>
              <a:t>you are worried—CALL </a:t>
            </a:r>
            <a:r>
              <a:rPr sz="1300" b="1" dirty="0">
                <a:solidFill>
                  <a:srgbClr val="ED1C24"/>
                </a:solidFill>
                <a:latin typeface="Roboto-Black"/>
                <a:cs typeface="Roboto-Black"/>
              </a:rPr>
              <a:t>US</a:t>
            </a:r>
            <a:r>
              <a:rPr sz="1300" b="1" spc="-85" dirty="0">
                <a:solidFill>
                  <a:srgbClr val="ED1C24"/>
                </a:solidFill>
                <a:latin typeface="Roboto-Black"/>
                <a:cs typeface="Roboto-Black"/>
              </a:rPr>
              <a:t> </a:t>
            </a:r>
            <a:r>
              <a:rPr sz="1300" b="1" dirty="0">
                <a:solidFill>
                  <a:srgbClr val="ED1C24"/>
                </a:solidFill>
                <a:latin typeface="Roboto-Black"/>
                <a:cs typeface="Roboto-Black"/>
              </a:rPr>
              <a:t>FIRST!  </a:t>
            </a:r>
            <a:r>
              <a:rPr sz="1300" b="1" spc="-20" dirty="0">
                <a:solidFill>
                  <a:srgbClr val="ED1C24"/>
                </a:solidFill>
                <a:latin typeface="Roboto-Black"/>
                <a:cs typeface="Roboto-Black"/>
              </a:rPr>
              <a:t>XXX-XXX-XXXX</a:t>
            </a:r>
            <a:endParaRPr sz="1300">
              <a:latin typeface="Roboto-Black"/>
              <a:cs typeface="Roboto-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40864" y="2505455"/>
            <a:ext cx="2908300" cy="1152525"/>
          </a:xfrm>
          <a:custGeom>
            <a:avLst/>
            <a:gdLst/>
            <a:ahLst/>
            <a:cxnLst/>
            <a:rect l="l" t="t" r="r" b="b"/>
            <a:pathLst>
              <a:path w="2908300" h="1152525">
                <a:moveTo>
                  <a:pt x="0" y="1152144"/>
                </a:moveTo>
                <a:lnTo>
                  <a:pt x="2907791" y="1152144"/>
                </a:lnTo>
                <a:lnTo>
                  <a:pt x="2907791" y="0"/>
                </a:lnTo>
                <a:lnTo>
                  <a:pt x="0" y="0"/>
                </a:lnTo>
                <a:lnTo>
                  <a:pt x="0" y="1152144"/>
                </a:lnTo>
                <a:close/>
              </a:path>
            </a:pathLst>
          </a:custGeom>
          <a:solidFill>
            <a:srgbClr val="0076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84195" y="2590800"/>
            <a:ext cx="2374900" cy="30226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80"/>
              </a:spcBef>
            </a:pPr>
            <a:r>
              <a:rPr sz="900" b="1" spc="-5" dirty="0">
                <a:solidFill>
                  <a:srgbClr val="FFFFFF"/>
                </a:solidFill>
                <a:latin typeface="Roboto-Black"/>
                <a:cs typeface="Roboto-Black"/>
              </a:rPr>
              <a:t>The following symptoms </a:t>
            </a:r>
            <a:r>
              <a:rPr sz="900" b="1" dirty="0">
                <a:solidFill>
                  <a:srgbClr val="FFFFFF"/>
                </a:solidFill>
                <a:latin typeface="Roboto-Black"/>
                <a:cs typeface="Roboto-Black"/>
              </a:rPr>
              <a:t>could be </a:t>
            </a:r>
            <a:r>
              <a:rPr sz="900" b="1" spc="-5" dirty="0">
                <a:solidFill>
                  <a:srgbClr val="FFFFFF"/>
                </a:solidFill>
                <a:latin typeface="Roboto-Black"/>
                <a:cs typeface="Roboto-Black"/>
              </a:rPr>
              <a:t>dangerous.  </a:t>
            </a:r>
            <a:r>
              <a:rPr sz="900" b="1" dirty="0">
                <a:solidFill>
                  <a:srgbClr val="FFFFFF"/>
                </a:solidFill>
                <a:latin typeface="Roboto-Black"/>
                <a:cs typeface="Roboto-Black"/>
              </a:rPr>
              <a:t>If </a:t>
            </a:r>
            <a:r>
              <a:rPr sz="900" b="1" spc="-5" dirty="0">
                <a:solidFill>
                  <a:srgbClr val="FFFFFF"/>
                </a:solidFill>
                <a:latin typeface="Roboto-Black"/>
                <a:cs typeface="Roboto-Black"/>
              </a:rPr>
              <a:t>you </a:t>
            </a:r>
            <a:r>
              <a:rPr sz="900" b="1" spc="-10" dirty="0">
                <a:solidFill>
                  <a:srgbClr val="FFFFFF"/>
                </a:solidFill>
                <a:latin typeface="Roboto-Black"/>
                <a:cs typeface="Roboto-Black"/>
              </a:rPr>
              <a:t>have </a:t>
            </a:r>
            <a:r>
              <a:rPr sz="900" b="1" dirty="0">
                <a:solidFill>
                  <a:srgbClr val="FFFFFF"/>
                </a:solidFill>
                <a:latin typeface="Roboto-Black"/>
                <a:cs typeface="Roboto-Black"/>
              </a:rPr>
              <a:t>any of </a:t>
            </a:r>
            <a:r>
              <a:rPr sz="900" b="1" spc="-5" dirty="0">
                <a:solidFill>
                  <a:srgbClr val="FFFFFF"/>
                </a:solidFill>
                <a:latin typeface="Roboto-Black"/>
                <a:cs typeface="Roboto-Black"/>
              </a:rPr>
              <a:t>these, </a:t>
            </a:r>
            <a:r>
              <a:rPr sz="900" b="1" spc="15" dirty="0">
                <a:solidFill>
                  <a:srgbClr val="FFFFFF"/>
                </a:solidFill>
                <a:latin typeface="Roboto-Black"/>
                <a:cs typeface="Roboto-Black"/>
              </a:rPr>
              <a:t>GO </a:t>
            </a:r>
            <a:r>
              <a:rPr sz="900" b="1" spc="5" dirty="0">
                <a:solidFill>
                  <a:srgbClr val="FFFFFF"/>
                </a:solidFill>
                <a:latin typeface="Roboto-Black"/>
                <a:cs typeface="Roboto-Black"/>
              </a:rPr>
              <a:t>TO </a:t>
            </a:r>
            <a:r>
              <a:rPr sz="900" b="1" spc="20" dirty="0">
                <a:solidFill>
                  <a:srgbClr val="FFFFFF"/>
                </a:solidFill>
                <a:latin typeface="Roboto-Black"/>
                <a:cs typeface="Roboto-Black"/>
              </a:rPr>
              <a:t>THE</a:t>
            </a:r>
            <a:r>
              <a:rPr sz="900" b="1" dirty="0">
                <a:solidFill>
                  <a:srgbClr val="FFFFFF"/>
                </a:solidFill>
                <a:latin typeface="Roboto-Black"/>
                <a:cs typeface="Roboto-Black"/>
              </a:rPr>
              <a:t> </a:t>
            </a:r>
            <a:r>
              <a:rPr sz="900" b="1" spc="20" dirty="0">
                <a:solidFill>
                  <a:srgbClr val="FFFFFF"/>
                </a:solidFill>
                <a:latin typeface="Roboto-Black"/>
                <a:cs typeface="Roboto-Black"/>
              </a:rPr>
              <a:t>ER:</a:t>
            </a:r>
            <a:endParaRPr sz="900" dirty="0">
              <a:latin typeface="Roboto-Black"/>
              <a:cs typeface="Roboto-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5486400" cy="640080"/>
          </a:xfrm>
          <a:custGeom>
            <a:avLst/>
            <a:gdLst/>
            <a:ahLst/>
            <a:cxnLst/>
            <a:rect l="l" t="t" r="r" b="b"/>
            <a:pathLst>
              <a:path w="5486400" h="640080">
                <a:moveTo>
                  <a:pt x="0" y="640080"/>
                </a:moveTo>
                <a:lnTo>
                  <a:pt x="5486400" y="640080"/>
                </a:lnTo>
                <a:lnTo>
                  <a:pt x="5486400" y="0"/>
                </a:lnTo>
                <a:lnTo>
                  <a:pt x="0" y="0"/>
                </a:lnTo>
                <a:lnTo>
                  <a:pt x="0" y="64008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00696" y="139053"/>
            <a:ext cx="3547503" cy="3794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41959" marR="5080" indent="-409575">
              <a:lnSpc>
                <a:spcPct val="102600"/>
              </a:lnSpc>
              <a:spcBef>
                <a:spcPts val="90"/>
              </a:spcBef>
            </a:pPr>
            <a:r>
              <a:rPr spc="10" dirty="0"/>
              <a:t>PRACTICE </a:t>
            </a:r>
            <a:r>
              <a:rPr spc="20" dirty="0"/>
              <a:t>NAME </a:t>
            </a:r>
            <a:r>
              <a:rPr spc="15" dirty="0"/>
              <a:t>wants </a:t>
            </a:r>
            <a:r>
              <a:rPr dirty="0"/>
              <a:t>to </a:t>
            </a:r>
            <a:r>
              <a:rPr spc="10" dirty="0"/>
              <a:t>help you during the  </a:t>
            </a:r>
            <a:r>
              <a:rPr spc="5" dirty="0"/>
              <a:t>Coronavirus </a:t>
            </a:r>
            <a:r>
              <a:rPr spc="10" dirty="0"/>
              <a:t>(COVID-19)</a:t>
            </a:r>
            <a:r>
              <a:rPr spc="5" dirty="0"/>
              <a:t> Outbreak!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520188" y="3009781"/>
            <a:ext cx="1223645" cy="4953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80645" indent="-68580">
              <a:lnSpc>
                <a:spcPct val="100000"/>
              </a:lnSpc>
              <a:spcBef>
                <a:spcPts val="320"/>
              </a:spcBef>
              <a:buChar char="•"/>
              <a:tabLst>
                <a:tab pos="81280" algn="l"/>
              </a:tabLst>
            </a:pPr>
            <a:r>
              <a:rPr sz="900" spc="-10" dirty="0">
                <a:solidFill>
                  <a:srgbClr val="FFFFFF"/>
                </a:solidFill>
                <a:latin typeface="Roboto-Medium"/>
                <a:cs typeface="Roboto-Medium"/>
              </a:rPr>
              <a:t>Difficulty </a:t>
            </a:r>
            <a:r>
              <a:rPr sz="900" spc="-5" dirty="0">
                <a:solidFill>
                  <a:srgbClr val="FFFFFF"/>
                </a:solidFill>
                <a:latin typeface="Roboto-Medium"/>
                <a:cs typeface="Roboto-Medium"/>
              </a:rPr>
              <a:t>breathing</a:t>
            </a:r>
            <a:endParaRPr sz="900">
              <a:latin typeface="Roboto-Medium"/>
              <a:cs typeface="Roboto-Medium"/>
            </a:endParaRPr>
          </a:p>
          <a:p>
            <a:pPr marL="80645" marR="5080" indent="-68580">
              <a:lnSpc>
                <a:spcPct val="101899"/>
              </a:lnSpc>
              <a:spcBef>
                <a:spcPts val="200"/>
              </a:spcBef>
              <a:buChar char="•"/>
              <a:tabLst>
                <a:tab pos="81280" algn="l"/>
              </a:tabLst>
            </a:pPr>
            <a:r>
              <a:rPr sz="900" spc="-5" dirty="0">
                <a:solidFill>
                  <a:srgbClr val="FFFFFF"/>
                </a:solidFill>
                <a:latin typeface="Roboto-Medium"/>
                <a:cs typeface="Roboto-Medium"/>
              </a:rPr>
              <a:t>Persistent </a:t>
            </a:r>
            <a:r>
              <a:rPr sz="900" dirty="0">
                <a:solidFill>
                  <a:srgbClr val="FFFFFF"/>
                </a:solidFill>
                <a:latin typeface="Roboto-Medium"/>
                <a:cs typeface="Roboto-Medium"/>
              </a:rPr>
              <a:t>pain </a:t>
            </a:r>
            <a:r>
              <a:rPr sz="900" spc="-5" dirty="0">
                <a:solidFill>
                  <a:srgbClr val="FFFFFF"/>
                </a:solidFill>
                <a:latin typeface="Roboto-Medium"/>
                <a:cs typeface="Roboto-Medium"/>
              </a:rPr>
              <a:t>or  pressure in your</a:t>
            </a:r>
            <a:r>
              <a:rPr sz="900" spc="-70" dirty="0">
                <a:solidFill>
                  <a:srgbClr val="FFFFFF"/>
                </a:solidFill>
                <a:latin typeface="Roboto-Medium"/>
                <a:cs typeface="Roboto-Medium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Roboto-Medium"/>
                <a:cs typeface="Roboto-Medium"/>
              </a:rPr>
              <a:t>chest</a:t>
            </a:r>
            <a:endParaRPr sz="900">
              <a:latin typeface="Roboto-Medium"/>
              <a:cs typeface="Roboto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64940" y="3037721"/>
            <a:ext cx="1087120" cy="467359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80645" marR="5080" indent="-68580">
              <a:lnSpc>
                <a:spcPct val="101899"/>
              </a:lnSpc>
              <a:spcBef>
                <a:spcPts val="80"/>
              </a:spcBef>
              <a:buChar char="•"/>
              <a:tabLst>
                <a:tab pos="81280" algn="l"/>
              </a:tabLst>
            </a:pPr>
            <a:r>
              <a:rPr sz="900" dirty="0">
                <a:solidFill>
                  <a:srgbClr val="FFFFFF"/>
                </a:solidFill>
                <a:latin typeface="Roboto-Medium"/>
                <a:cs typeface="Roboto-Medium"/>
              </a:rPr>
              <a:t>New </a:t>
            </a:r>
            <a:r>
              <a:rPr sz="900" spc="-5" dirty="0">
                <a:solidFill>
                  <a:srgbClr val="FFFFFF"/>
                </a:solidFill>
                <a:latin typeface="Roboto-Medium"/>
                <a:cs typeface="Roboto-Medium"/>
              </a:rPr>
              <a:t>confusion or  not </a:t>
            </a:r>
            <a:r>
              <a:rPr sz="900" dirty="0">
                <a:solidFill>
                  <a:srgbClr val="FFFFFF"/>
                </a:solidFill>
                <a:latin typeface="Roboto-Medium"/>
                <a:cs typeface="Roboto-Medium"/>
              </a:rPr>
              <a:t>able </a:t>
            </a:r>
            <a:r>
              <a:rPr sz="900" spc="-10" dirty="0">
                <a:solidFill>
                  <a:srgbClr val="FFFFFF"/>
                </a:solidFill>
                <a:latin typeface="Roboto-Medium"/>
                <a:cs typeface="Roboto-Medium"/>
              </a:rPr>
              <a:t>to </a:t>
            </a:r>
            <a:r>
              <a:rPr sz="900" spc="-5" dirty="0">
                <a:solidFill>
                  <a:srgbClr val="FFFFFF"/>
                </a:solidFill>
                <a:latin typeface="Roboto-Medium"/>
                <a:cs typeface="Roboto-Medium"/>
              </a:rPr>
              <a:t>wake</a:t>
            </a:r>
            <a:r>
              <a:rPr sz="900" spc="-85" dirty="0">
                <a:solidFill>
                  <a:srgbClr val="FFFFFF"/>
                </a:solidFill>
                <a:latin typeface="Roboto-Medium"/>
                <a:cs typeface="Roboto-Medium"/>
              </a:rPr>
              <a:t> </a:t>
            </a:r>
            <a:r>
              <a:rPr sz="900" dirty="0">
                <a:solidFill>
                  <a:srgbClr val="FFFFFF"/>
                </a:solidFill>
                <a:latin typeface="Roboto-Medium"/>
                <a:cs typeface="Roboto-Medium"/>
              </a:rPr>
              <a:t>up</a:t>
            </a:r>
            <a:endParaRPr sz="900">
              <a:latin typeface="Roboto-Medium"/>
              <a:cs typeface="Roboto-Medium"/>
            </a:endParaRPr>
          </a:p>
          <a:p>
            <a:pPr marL="80645" indent="-68580">
              <a:lnSpc>
                <a:spcPct val="100000"/>
              </a:lnSpc>
              <a:spcBef>
                <a:spcPts val="219"/>
              </a:spcBef>
              <a:buChar char="•"/>
              <a:tabLst>
                <a:tab pos="81280" algn="l"/>
              </a:tabLst>
            </a:pPr>
            <a:r>
              <a:rPr sz="900" dirty="0">
                <a:solidFill>
                  <a:srgbClr val="FFFFFF"/>
                </a:solidFill>
                <a:latin typeface="Roboto-Medium"/>
                <a:cs typeface="Roboto-Medium"/>
              </a:rPr>
              <a:t>Bluish </a:t>
            </a:r>
            <a:r>
              <a:rPr sz="900" spc="-5" dirty="0">
                <a:solidFill>
                  <a:srgbClr val="FFFFFF"/>
                </a:solidFill>
                <a:latin typeface="Roboto-Medium"/>
                <a:cs typeface="Roboto-Medium"/>
              </a:rPr>
              <a:t>lips or</a:t>
            </a:r>
            <a:r>
              <a:rPr sz="900" spc="-95" dirty="0">
                <a:solidFill>
                  <a:srgbClr val="FFFFFF"/>
                </a:solidFill>
                <a:latin typeface="Roboto-Medium"/>
                <a:cs typeface="Roboto-Medium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Roboto-Medium"/>
                <a:cs typeface="Roboto-Medium"/>
              </a:rPr>
              <a:t>face</a:t>
            </a:r>
            <a:endParaRPr sz="900">
              <a:latin typeface="Roboto-Medium"/>
              <a:cs typeface="Roboto-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179" y="0"/>
            <a:ext cx="2331720" cy="3657600"/>
          </a:xfrm>
          <a:custGeom>
            <a:avLst/>
            <a:gdLst/>
            <a:ahLst/>
            <a:cxnLst/>
            <a:rect l="l" t="t" r="r" b="b"/>
            <a:pathLst>
              <a:path w="2331720" h="3657600">
                <a:moveTo>
                  <a:pt x="0" y="3657600"/>
                </a:moveTo>
                <a:lnTo>
                  <a:pt x="2331720" y="3657600"/>
                </a:lnTo>
                <a:lnTo>
                  <a:pt x="2331720" y="0"/>
                </a:lnTo>
                <a:lnTo>
                  <a:pt x="0" y="0"/>
                </a:lnTo>
                <a:lnTo>
                  <a:pt x="0" y="3657600"/>
                </a:lnTo>
                <a:close/>
              </a:path>
            </a:pathLst>
          </a:custGeom>
          <a:solidFill>
            <a:srgbClr val="005C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609600"/>
            <a:ext cx="17500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Help </a:t>
            </a:r>
            <a:r>
              <a:rPr spc="-10" dirty="0"/>
              <a:t>STOP</a:t>
            </a:r>
            <a:r>
              <a:rPr spc="-45" dirty="0"/>
              <a:t> </a:t>
            </a:r>
            <a:r>
              <a:rPr spc="-10" dirty="0"/>
              <a:t>Coronavirus</a:t>
            </a:r>
          </a:p>
        </p:txBody>
      </p:sp>
      <p:sp>
        <p:nvSpPr>
          <p:cNvPr id="4" name="object 4"/>
          <p:cNvSpPr/>
          <p:nvPr/>
        </p:nvSpPr>
        <p:spPr>
          <a:xfrm>
            <a:off x="564641" y="2903220"/>
            <a:ext cx="485140" cy="0"/>
          </a:xfrm>
          <a:custGeom>
            <a:avLst/>
            <a:gdLst/>
            <a:ahLst/>
            <a:cxnLst/>
            <a:rect l="l" t="t" r="r" b="b"/>
            <a:pathLst>
              <a:path w="485140">
                <a:moveTo>
                  <a:pt x="0" y="0"/>
                </a:moveTo>
                <a:lnTo>
                  <a:pt x="484631" y="0"/>
                </a:lnTo>
              </a:path>
            </a:pathLst>
          </a:custGeom>
          <a:ln w="5080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1208" y="76200"/>
            <a:ext cx="463194" cy="461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27329" y="883843"/>
            <a:ext cx="1955164" cy="2576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16255">
              <a:lnSpc>
                <a:spcPct val="140400"/>
              </a:lnSpc>
              <a:spcBef>
                <a:spcPts val="100"/>
              </a:spcBef>
            </a:pPr>
            <a:r>
              <a:rPr sz="950" b="1" spc="20" dirty="0">
                <a:solidFill>
                  <a:srgbClr val="FFFFFF"/>
                </a:solidFill>
                <a:latin typeface="Roboto-Black"/>
                <a:cs typeface="Roboto-Black"/>
              </a:rPr>
              <a:t>HANDS: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Wash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them</a:t>
            </a:r>
            <a:r>
              <a:rPr sz="950" spc="-9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often  </a:t>
            </a:r>
            <a:r>
              <a:rPr sz="950" b="1" spc="20" dirty="0">
                <a:solidFill>
                  <a:srgbClr val="FFFFFF"/>
                </a:solidFill>
                <a:latin typeface="Roboto-Black"/>
                <a:cs typeface="Roboto-Black"/>
              </a:rPr>
              <a:t>ELBOW: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Cough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into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it  </a:t>
            </a:r>
            <a:r>
              <a:rPr sz="950" b="1" dirty="0">
                <a:solidFill>
                  <a:srgbClr val="FFFFFF"/>
                </a:solidFill>
                <a:latin typeface="Roboto-Black"/>
                <a:cs typeface="Roboto-Black"/>
              </a:rPr>
              <a:t>FACE: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Don’t touch</a:t>
            </a:r>
            <a:r>
              <a:rPr sz="950" spc="8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it</a:t>
            </a:r>
            <a:endParaRPr sz="950">
              <a:latin typeface="Roboto"/>
              <a:cs typeface="Roboto"/>
            </a:endParaRPr>
          </a:p>
          <a:p>
            <a:pPr marL="22860">
              <a:lnSpc>
                <a:spcPct val="100000"/>
              </a:lnSpc>
              <a:spcBef>
                <a:spcPts val="459"/>
              </a:spcBef>
            </a:pPr>
            <a:r>
              <a:rPr sz="950" b="1" spc="20" dirty="0">
                <a:solidFill>
                  <a:srgbClr val="FFFFFF"/>
                </a:solidFill>
                <a:latin typeface="Roboto-Black"/>
                <a:cs typeface="Roboto-Black"/>
              </a:rPr>
              <a:t>FEET: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Stay more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than 6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feet</a:t>
            </a:r>
            <a:r>
              <a:rPr sz="95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apart</a:t>
            </a:r>
            <a:endParaRPr sz="950">
              <a:latin typeface="Roboto"/>
              <a:cs typeface="Roboto"/>
            </a:endParaRPr>
          </a:p>
          <a:p>
            <a:pPr marL="22860">
              <a:lnSpc>
                <a:spcPct val="100000"/>
              </a:lnSpc>
              <a:spcBef>
                <a:spcPts val="459"/>
              </a:spcBef>
            </a:pPr>
            <a:r>
              <a:rPr sz="950" b="1" spc="-5" dirty="0">
                <a:solidFill>
                  <a:srgbClr val="FFFFFF"/>
                </a:solidFill>
                <a:latin typeface="Roboto-Black"/>
                <a:cs typeface="Roboto-Black"/>
              </a:rPr>
              <a:t>STAY: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Home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whenever</a:t>
            </a:r>
            <a:r>
              <a:rPr sz="95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possible</a:t>
            </a:r>
            <a:endParaRPr sz="95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Roboto"/>
              <a:cs typeface="Roboto"/>
            </a:endParaRPr>
          </a:p>
          <a:p>
            <a:pPr marL="83185" marR="5080" indent="-71120">
              <a:lnSpc>
                <a:spcPts val="1100"/>
              </a:lnSpc>
              <a:buChar char="•"/>
              <a:tabLst>
                <a:tab pos="83820" algn="l"/>
              </a:tabLst>
            </a:pP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Have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your medications filled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and  stock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up on food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that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won’t go</a:t>
            </a:r>
            <a:r>
              <a:rPr sz="950" spc="-7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bad</a:t>
            </a:r>
            <a:endParaRPr sz="950">
              <a:latin typeface="Roboto"/>
              <a:cs typeface="Roboto"/>
            </a:endParaRPr>
          </a:p>
          <a:p>
            <a:pPr marL="83185" marR="267335" indent="-71120">
              <a:lnSpc>
                <a:spcPct val="100000"/>
              </a:lnSpc>
              <a:spcBef>
                <a:spcPts val="330"/>
              </a:spcBef>
              <a:buChar char="•"/>
              <a:tabLst>
                <a:tab pos="83820" algn="l"/>
              </a:tabLst>
            </a:pP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Call to discuss if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postponing 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elective</a:t>
            </a:r>
            <a:r>
              <a:rPr sz="950" spc="-9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surgeries/procedures  needed</a:t>
            </a:r>
            <a:endParaRPr sz="95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Roboto"/>
              <a:cs typeface="Roboto"/>
            </a:endParaRPr>
          </a:p>
          <a:p>
            <a:pPr marL="36830" marR="177165">
              <a:lnSpc>
                <a:spcPct val="105300"/>
              </a:lnSpc>
            </a:pP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Check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out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the CDC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website for 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the </a:t>
            </a:r>
            <a:r>
              <a:rPr sz="950" spc="-5" dirty="0">
                <a:solidFill>
                  <a:srgbClr val="FFFFFF"/>
                </a:solidFill>
                <a:latin typeface="Roboto"/>
                <a:cs typeface="Roboto"/>
              </a:rPr>
              <a:t>most </a:t>
            </a:r>
            <a:r>
              <a:rPr sz="950" spc="-10" dirty="0">
                <a:solidFill>
                  <a:srgbClr val="FFFFFF"/>
                </a:solidFill>
                <a:latin typeface="Roboto"/>
                <a:cs typeface="Roboto"/>
              </a:rPr>
              <a:t>up-to-date </a:t>
            </a:r>
            <a:r>
              <a:rPr sz="950" dirty="0">
                <a:solidFill>
                  <a:srgbClr val="FFFFFF"/>
                </a:solidFill>
                <a:latin typeface="Roboto"/>
                <a:cs typeface="Roboto"/>
              </a:rPr>
              <a:t>information:  </a:t>
            </a:r>
            <a:r>
              <a:rPr sz="950" b="1" spc="-10" dirty="0">
                <a:solidFill>
                  <a:srgbClr val="FFFFFF"/>
                </a:solidFill>
                <a:latin typeface="Roboto-Black"/>
                <a:cs typeface="Roboto-Black"/>
                <a:hlinkClick r:id="rId3"/>
              </a:rPr>
              <a:t>www.cdc.gov/covid19</a:t>
            </a:r>
            <a:endParaRPr sz="950">
              <a:latin typeface="Roboto-Black"/>
              <a:cs typeface="Roboto-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204</Words>
  <Application>Microsoft Office PowerPoint</Application>
  <PresentationFormat>Custom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Roboto</vt:lpstr>
      <vt:lpstr>Roboto-Black</vt:lpstr>
      <vt:lpstr>Roboto-Medium</vt:lpstr>
      <vt:lpstr>Office Theme</vt:lpstr>
      <vt:lpstr>PRACTICE NAME wants to help you during the  Coronavirus (COVID-19) Outbreak!</vt:lpstr>
      <vt:lpstr>Help STOP Coronavirus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NAME wants to help you during the  Coronavirus (COVID-19) Outbreak!</dc:title>
  <dc:creator>Anna Marcus</dc:creator>
  <cp:lastModifiedBy>Anna Marcus</cp:lastModifiedBy>
  <cp:revision>1</cp:revision>
  <dcterms:created xsi:type="dcterms:W3CDTF">2020-03-17T19:37:21Z</dcterms:created>
  <dcterms:modified xsi:type="dcterms:W3CDTF">2020-03-18T17:52:07Z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2020-03-17T00:00:00Z</vt:filetime>
  </property>
</Properties>
</file>